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82" r:id="rId6"/>
    <p:sldId id="259" r:id="rId7"/>
    <p:sldId id="263" r:id="rId8"/>
    <p:sldId id="260" r:id="rId9"/>
    <p:sldId id="261" r:id="rId10"/>
    <p:sldId id="267" r:id="rId11"/>
    <p:sldId id="266" r:id="rId12"/>
    <p:sldId id="268" r:id="rId13"/>
    <p:sldId id="280" r:id="rId14"/>
    <p:sldId id="269" r:id="rId15"/>
    <p:sldId id="270" r:id="rId16"/>
    <p:sldId id="283" r:id="rId17"/>
    <p:sldId id="278" r:id="rId18"/>
    <p:sldId id="273" r:id="rId19"/>
    <p:sldId id="274" r:id="rId20"/>
    <p:sldId id="275" r:id="rId21"/>
    <p:sldId id="277" r:id="rId22"/>
    <p:sldId id="276" r:id="rId23"/>
    <p:sldId id="279" r:id="rId24"/>
    <p:sldId id="271" r:id="rId25"/>
    <p:sldId id="272" r:id="rId26"/>
    <p:sldId id="262" r:id="rId27"/>
    <p:sldId id="281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BA46"/>
    <a:srgbClr val="60BA48"/>
    <a:srgbClr val="62BB47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10266E-27BB-4968-87B0-8AEEDA157B2A}" v="149" dt="2021-09-14T15:35:17.8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2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C77B2A-7F78-44BF-A707-BB084F031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572F260-90DC-4C67-95A2-60791CBB1E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DC82DF-E5DD-4955-8592-768D9A2E6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DBB55-F9AC-48F6-9358-B01E9344A03F}" type="datetimeFigureOut">
              <a:rPr lang="fr-FR" smtClean="0"/>
              <a:t>14/09/2021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AFA0FE-090E-4803-9C03-75FBAD419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4C8CDE-18CC-4293-82C7-CE0C3B293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6951-F561-4F44-BBC6-F37F075AA2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0865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168F6F-A334-489A-B791-D7DC224ED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9C6DD9D-4159-46A0-AC7B-8B38743AA5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A66210-882A-4956-B45C-96709E94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DBB55-F9AC-48F6-9358-B01E9344A03F}" type="datetimeFigureOut">
              <a:rPr lang="fr-FR" smtClean="0"/>
              <a:t>14/09/2021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45D1FC-76B5-4481-9103-1F603E8C4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4C04B0-2875-4A96-A0EA-27C09428C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6951-F561-4F44-BBC6-F37F075AA2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3375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A54D35A-743E-43A9-B3E6-FCD3256D81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A721536-382B-4C2E-BE6D-DE182226A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FAE307-C1ED-4022-9D96-39BED90A1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DBB55-F9AC-48F6-9358-B01E9344A03F}" type="datetimeFigureOut">
              <a:rPr lang="fr-FR" smtClean="0"/>
              <a:t>14/09/2021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B014431-ED5F-4C67-AF5E-1947F87A5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D1897E-3C49-492D-84A1-524FAD417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6951-F561-4F44-BBC6-F37F075AA2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181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D37173-867F-497F-8E99-138660A23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E8687B-6378-449E-9DB4-919FED98D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60F0A5-A4CA-4D5C-83BA-34D464D9F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DBB55-F9AC-48F6-9358-B01E9344A03F}" type="datetimeFigureOut">
              <a:rPr lang="fr-FR" smtClean="0"/>
              <a:t>14/09/2021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584FF6-E20C-4C5F-91E3-B6D727A29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BC086E-13E4-4FF5-B1C5-394B2FBCE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6951-F561-4F44-BBC6-F37F075AA2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2708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AA5BB4-725D-4D0E-829D-3F24DBB7D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39058D-0916-467C-858D-CE8C32D11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2DC6FC3-4EE2-45F1-9B4E-9500518F4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DBB55-F9AC-48F6-9358-B01E9344A03F}" type="datetimeFigureOut">
              <a:rPr lang="fr-FR" smtClean="0"/>
              <a:t>14/09/2021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9E2B07-50D3-4FD5-B519-379F0F133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03B36F-780F-456D-B396-ED29C84EC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6951-F561-4F44-BBC6-F37F075AA2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1009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EA0555-121B-43A0-966C-31E03CE46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FF7B74-1444-4589-95F3-06E5BD58FB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8E646AA-F0C5-4ED1-BB31-017DAFFE41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C29D32C-5416-48CD-94AC-A892D04B6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DBB55-F9AC-48F6-9358-B01E9344A03F}" type="datetimeFigureOut">
              <a:rPr lang="fr-FR" smtClean="0"/>
              <a:t>14/09/2021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DE14D97-90C4-4B19-992F-2A576149B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A904E17-B17A-4BB0-A9E5-EAAD283B9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6951-F561-4F44-BBC6-F37F075AA2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690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4F5CEA-6D57-4022-9335-BFF9CDFF4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C36D60-807E-41E4-926E-53F20010DF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3D99A33-6916-436A-BFA9-49C77388BF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FE13623-7B72-4CFE-BAFB-82E55E83A1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4AFAA05-5780-4420-A5FC-20D68C9FB9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ACCC49A-190D-431A-BD12-B7FC38D40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DBB55-F9AC-48F6-9358-B01E9344A03F}" type="datetimeFigureOut">
              <a:rPr lang="fr-FR" smtClean="0"/>
              <a:t>14/09/2021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F9188B3-3431-4AC3-9028-237A45C18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11D6AA3-D63C-418A-8A1F-404297AAC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6951-F561-4F44-BBC6-F37F075AA2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1404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A97D01-04E9-4F0E-9D72-ED76D0570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DA1993B-97CA-472B-BC9E-BB009068E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DBB55-F9AC-48F6-9358-B01E9344A03F}" type="datetimeFigureOut">
              <a:rPr lang="fr-FR" smtClean="0"/>
              <a:t>14/09/2021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6846DAC-ECF2-4E98-8D59-EC32EE470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CEF1D80-71CC-4167-9927-77C61E8EF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6951-F561-4F44-BBC6-F37F075AA2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646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C6EB819-3D01-4C53-A3AC-A4563B7E4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DBB55-F9AC-48F6-9358-B01E9344A03F}" type="datetimeFigureOut">
              <a:rPr lang="fr-FR" smtClean="0"/>
              <a:t>14/09/2021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643E323-50DD-4324-BB7C-920E153F8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A00227C-ECB9-4EB3-8362-B26D1B861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6951-F561-4F44-BBC6-F37F075AA2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6560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B17686-5E36-4327-936C-D4D744705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692304-8144-4271-A4BA-582BE4AC3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9E6898B-9DE1-4836-A148-F92C57B20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BD4E06A-037F-4770-82B0-85E04A380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DBB55-F9AC-48F6-9358-B01E9344A03F}" type="datetimeFigureOut">
              <a:rPr lang="fr-FR" smtClean="0"/>
              <a:t>14/09/2021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8396B44-319F-47E6-833C-1C8DD4B9E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17C8C17-0C2A-4D89-BEEE-79D484409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6951-F561-4F44-BBC6-F37F075AA2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028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AFCDD2-5985-4354-A6C0-B99652129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74C9548-911F-43DE-BBE2-8B8EAFC225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3618C68-A048-4673-8C45-E09736D94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E995FCD-67F0-419C-AC5E-CA890C0A6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DBB55-F9AC-48F6-9358-B01E9344A03F}" type="datetimeFigureOut">
              <a:rPr lang="fr-FR" smtClean="0"/>
              <a:t>14/09/2021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E3526B9-92DA-4887-9BEB-B5049E230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FB662BF-CABC-4043-AE31-F78FA1792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646951-F561-4F44-BBC6-F37F075AA2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6053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E0FB935-3A11-492C-A0F8-F455A96A8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2B1E5A-63B4-40D3-80AA-003CD61C2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AEE8D3-9950-4789-B819-DBCD9DFDE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DBB55-F9AC-48F6-9358-B01E9344A03F}" type="datetimeFigureOut">
              <a:rPr lang="fr-FR" smtClean="0"/>
              <a:t>14/09/2021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6A0F81-7AB2-41A6-A5F8-D9BDB985EE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72E3FC-DFBB-4D6A-B8C6-7925B85BD4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46951-F561-4F44-BBC6-F37F075AA2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3455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dessindecole.com/accueil-ecoles-et-ap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lezartsvivants.fr/au-pays-de-noel.html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esjbons.fr/calendrier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AEFA54C-29DA-47BB-A8E5-ADA0779C5B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3" t="5073" r="10753"/>
          <a:stretch/>
        </p:blipFill>
        <p:spPr>
          <a:xfrm>
            <a:off x="3103928" y="24710"/>
            <a:ext cx="6144244" cy="6844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B406C37-3668-498F-8676-1385A43274B5}"/>
              </a:ext>
            </a:extLst>
          </p:cNvPr>
          <p:cNvSpPr txBox="1"/>
          <p:nvPr/>
        </p:nvSpPr>
        <p:spPr>
          <a:xfrm>
            <a:off x="6722378" y="6371625"/>
            <a:ext cx="5469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REUNION DU 14 SEPTEMBRE 2021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AD7304C-1359-4256-959F-487AF25427A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6" y="150731"/>
            <a:ext cx="285750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75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D85347-4FA2-4172-8212-01FFCB34C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r>
              <a:rPr lang="fr-FR" sz="2000" b="1">
                <a:latin typeface="Arial" panose="020B0604020202020204" pitchFamily="34" charset="0"/>
                <a:cs typeface="Arial" panose="020B0604020202020204" pitchFamily="34" charset="0"/>
              </a:rPr>
              <a:t>VENTE DE BRIOCHES FOIRE SAINT MARTIN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B0531FF-C91B-4EA0-9035-879EA6FD7911}"/>
              </a:ext>
            </a:extLst>
          </p:cNvPr>
          <p:cNvGrpSpPr/>
          <p:nvPr/>
        </p:nvGrpSpPr>
        <p:grpSpPr>
          <a:xfrm>
            <a:off x="838200" y="914400"/>
            <a:ext cx="10395492" cy="5867842"/>
            <a:chOff x="3494141" y="2070264"/>
            <a:chExt cx="8286750" cy="4657725"/>
          </a:xfrm>
        </p:grpSpPr>
        <p:pic>
          <p:nvPicPr>
            <p:cNvPr id="5" name="Image 4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5BD0E751-D6AE-4079-AEFF-F4E8F1B3D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4141" y="2070264"/>
              <a:ext cx="8286750" cy="46577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CC3617E-77AE-486A-AA88-EAB9E58EB403}"/>
                </a:ext>
              </a:extLst>
            </p:cNvPr>
            <p:cNvSpPr/>
            <p:nvPr/>
          </p:nvSpPr>
          <p:spPr>
            <a:xfrm>
              <a:off x="9318854" y="3148395"/>
              <a:ext cx="1673273" cy="1250731"/>
            </a:xfrm>
            <a:prstGeom prst="rect">
              <a:avLst/>
            </a:prstGeom>
            <a:solidFill>
              <a:srgbClr val="62BB47"/>
            </a:solidFill>
            <a:effectLst/>
            <a:scene3d>
              <a:camera prst="orthographicFront"/>
              <a:lightRig rig="threePt" dir="t"/>
            </a:scene3d>
            <a:sp3d extrusionH="76200">
              <a:extrusionClr>
                <a:srgbClr val="61BA46"/>
              </a:extrusionClr>
              <a:contourClr>
                <a:srgbClr val="60BA48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/>
                <a:t>DIMANCHE</a:t>
              </a:r>
            </a:p>
            <a:p>
              <a:pPr algn="ctr"/>
              <a:r>
                <a:rPr lang="fr-FR"/>
                <a:t>14</a:t>
              </a:r>
            </a:p>
            <a:p>
              <a:pPr algn="ctr"/>
              <a:r>
                <a:rPr lang="fr-FR"/>
                <a:t>NOVEMBRE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070F4B3-9C21-4801-B6CD-9AF71421715E}"/>
                </a:ext>
              </a:extLst>
            </p:cNvPr>
            <p:cNvSpPr/>
            <p:nvPr/>
          </p:nvSpPr>
          <p:spPr>
            <a:xfrm>
              <a:off x="9631370" y="4399127"/>
              <a:ext cx="1030147" cy="481807"/>
            </a:xfrm>
            <a:prstGeom prst="rect">
              <a:avLst/>
            </a:prstGeom>
            <a:solidFill>
              <a:srgbClr val="61BA4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>
                  <a:latin typeface="Arial" panose="020B0604020202020204" pitchFamily="34" charset="0"/>
                  <a:cs typeface="Arial" panose="020B0604020202020204" pitchFamily="34" charset="0"/>
                </a:rPr>
                <a:t>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2247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allumé, nuit, magasin, lumière&#10;&#10;Description générée automatiquement">
            <a:extLst>
              <a:ext uri="{FF2B5EF4-FFF2-40B4-BE49-F238E27FC236}">
                <a16:creationId xmlns:a16="http://schemas.microsoft.com/office/drawing/2014/main" id="{19502576-4C3C-4D98-9EAB-8C179AA13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765" y="1170650"/>
            <a:ext cx="8497240" cy="568735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D124F2A-3FDB-4E3E-A43A-34348BEB4D5F}"/>
              </a:ext>
            </a:extLst>
          </p:cNvPr>
          <p:cNvSpPr txBox="1"/>
          <p:nvPr/>
        </p:nvSpPr>
        <p:spPr>
          <a:xfrm>
            <a:off x="1354238" y="247320"/>
            <a:ext cx="99658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MARCHE DE NOEL : </a:t>
            </a:r>
          </a:p>
          <a:p>
            <a:pPr algn="ctr"/>
            <a:r>
              <a:rPr 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POSSIBILITE DE LOCATION D’UN CHALET DE NOEL AUPRES DE LA MAIRIE</a:t>
            </a:r>
          </a:p>
          <a:p>
            <a:pPr algn="ctr"/>
            <a:r>
              <a:rPr lang="fr-FR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17 AU 24 DECEMBRE 2021</a:t>
            </a:r>
          </a:p>
        </p:txBody>
      </p:sp>
    </p:spTree>
    <p:extLst>
      <p:ext uri="{BB962C8B-B14F-4D97-AF65-F5344CB8AC3E}">
        <p14:creationId xmlns:p14="http://schemas.microsoft.com/office/powerpoint/2010/main" val="3374147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804A87A-7DB0-4E39-AC8C-F65968E86249}"/>
              </a:ext>
            </a:extLst>
          </p:cNvPr>
          <p:cNvSpPr txBox="1"/>
          <p:nvPr/>
        </p:nvSpPr>
        <p:spPr>
          <a:xfrm>
            <a:off x="347241" y="312516"/>
            <a:ext cx="1159783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>
                <a:latin typeface="Arial" panose="020B0604020202020204" pitchFamily="34" charset="0"/>
                <a:cs typeface="Arial" panose="020B0604020202020204" pitchFamily="34" charset="0"/>
              </a:rPr>
              <a:t>VENTE DE CREPES / PIZZAS / GALETTES DES ROIS / PHOTOS DE CLASSE / DESSINS D’ECOLE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DFEBE6F-93E0-4367-ADB5-C6525A55E13E}"/>
              </a:ext>
            </a:extLst>
          </p:cNvPr>
          <p:cNvSpPr txBox="1"/>
          <p:nvPr/>
        </p:nvSpPr>
        <p:spPr>
          <a:xfrm>
            <a:off x="283183" y="4134947"/>
            <a:ext cx="114936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hlinkClick r:id="rId2"/>
              </a:rPr>
              <a:t>Accueil Écoles et APE - dessindecole.com - financez vos projets scolaires</a:t>
            </a:r>
            <a:endParaRPr lang="fr-FR"/>
          </a:p>
          <a:p>
            <a:r>
              <a:rPr lang="fr-FR"/>
              <a:t>PERIODE A DEFINIR</a:t>
            </a:r>
          </a:p>
          <a:p>
            <a:endParaRPr lang="fr-FR"/>
          </a:p>
          <a:p>
            <a:endParaRPr lang="fr-FR"/>
          </a:p>
          <a:p>
            <a:endParaRPr lang="fr-FR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4A6CDA1A-1BE8-495F-8A36-AE91D9F58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41" y="1020402"/>
            <a:ext cx="3906989" cy="2764195"/>
          </a:xfrm>
          <a:prstGeom prst="rect">
            <a:avLst/>
          </a:prstGeom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0B429847-E4BA-4B46-97CA-9082C44456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322" y="1023402"/>
            <a:ext cx="3404554" cy="274221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EDEE18B-A7B6-4203-AC21-AA82CEF6A6CD}"/>
              </a:ext>
            </a:extLst>
          </p:cNvPr>
          <p:cNvSpPr txBox="1"/>
          <p:nvPr/>
        </p:nvSpPr>
        <p:spPr>
          <a:xfrm>
            <a:off x="283183" y="3714541"/>
            <a:ext cx="5160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PERIODES A DEFINIR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03DBD01-E237-47AB-9595-F4505AB45EA3}"/>
              </a:ext>
            </a:extLst>
          </p:cNvPr>
          <p:cNvSpPr txBox="1"/>
          <p:nvPr/>
        </p:nvSpPr>
        <p:spPr>
          <a:xfrm>
            <a:off x="4734645" y="3765615"/>
            <a:ext cx="2837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PARTENARIAT A REITERER ?</a:t>
            </a:r>
          </a:p>
        </p:txBody>
      </p:sp>
      <p:pic>
        <p:nvPicPr>
          <p:cNvPr id="12" name="Image 11" descr="Une image contenant texte, posant, personne, groupe&#10;&#10;Description générée automatiquement">
            <a:extLst>
              <a:ext uri="{FF2B5EF4-FFF2-40B4-BE49-F238E27FC236}">
                <a16:creationId xmlns:a16="http://schemas.microsoft.com/office/drawing/2014/main" id="{AA55677F-9C78-4F67-9CA6-289127752D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757" y="4556647"/>
            <a:ext cx="3246969" cy="2164646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F1C287D-DB9E-4A8E-AA30-28F68F209315}"/>
              </a:ext>
            </a:extLst>
          </p:cNvPr>
          <p:cNvSpPr txBox="1"/>
          <p:nvPr/>
        </p:nvSpPr>
        <p:spPr>
          <a:xfrm>
            <a:off x="2094202" y="6360818"/>
            <a:ext cx="3246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DATES A PREVOIR</a:t>
            </a:r>
          </a:p>
        </p:txBody>
      </p:sp>
      <p:pic>
        <p:nvPicPr>
          <p:cNvPr id="15" name="Image 14" descr="Une image contenant texte, alimentation, en-cas&#10;&#10;Description générée automatiquement">
            <a:extLst>
              <a:ext uri="{FF2B5EF4-FFF2-40B4-BE49-F238E27FC236}">
                <a16:creationId xmlns:a16="http://schemas.microsoft.com/office/drawing/2014/main" id="{A1A227EF-8728-4E3E-9684-AB3B90BD06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843" y="877842"/>
            <a:ext cx="3810000" cy="538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12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arbre, extérieur, plante, décoré&#10;&#10;Description générée automatiquement">
            <a:extLst>
              <a:ext uri="{FF2B5EF4-FFF2-40B4-BE49-F238E27FC236}">
                <a16:creationId xmlns:a16="http://schemas.microsoft.com/office/drawing/2014/main" id="{B25897ED-BC36-415C-894B-4B9148A9D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05" y="518360"/>
            <a:ext cx="10824160" cy="611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05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D8A8B2A-024A-4093-85B6-876FEAE07BFD}"/>
              </a:ext>
            </a:extLst>
          </p:cNvPr>
          <p:cNvSpPr txBox="1"/>
          <p:nvPr/>
        </p:nvSpPr>
        <p:spPr>
          <a:xfrm>
            <a:off x="801547" y="388280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>
                <a:latin typeface="Arial" panose="020B0604020202020204" pitchFamily="34" charset="0"/>
                <a:cs typeface="Arial" panose="020B0604020202020204" pitchFamily="34" charset="0"/>
              </a:rPr>
              <a:t>SPECTACLES THEATRE CONCERT EN FEVRIER 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8B811260-4B4E-4A21-AC4A-B3AF3EF7A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199" y="856525"/>
            <a:ext cx="3809495" cy="538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77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BC023E6-7E86-4D02-8EAC-35723B28FEFB}"/>
              </a:ext>
            </a:extLst>
          </p:cNvPr>
          <p:cNvSpPr txBox="1"/>
          <p:nvPr/>
        </p:nvSpPr>
        <p:spPr>
          <a:xfrm>
            <a:off x="708949" y="388280"/>
            <a:ext cx="105879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FETE DES FAMILLES</a:t>
            </a:r>
          </a:p>
          <a:p>
            <a:r>
              <a:rPr lang="fr-FR" sz="1800">
                <a:latin typeface="Arial" panose="020B0604020202020204" pitchFamily="34" charset="0"/>
                <a:cs typeface="Arial" panose="020B0604020202020204" pitchFamily="34" charset="0"/>
              </a:rPr>
              <a:t>RESERVAT</a:t>
            </a:r>
            <a:r>
              <a:rPr lang="fr-FR">
                <a:latin typeface="Arial" panose="020B0604020202020204" pitchFamily="34" charset="0"/>
                <a:cs typeface="Arial" panose="020B0604020202020204" pitchFamily="34" charset="0"/>
              </a:rPr>
              <a:t>ION DE LA SALLE DES FETES DE BONS EN CHABLAIS LE 26 ET 27 MARS 2022 </a:t>
            </a:r>
            <a:endParaRPr lang="fr-FR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20FBA1-5B0D-4AFB-A8CB-8F290799E70C}"/>
              </a:ext>
            </a:extLst>
          </p:cNvPr>
          <p:cNvSpPr txBox="1"/>
          <p:nvPr/>
        </p:nvSpPr>
        <p:spPr>
          <a:xfrm>
            <a:off x="8135556" y="2522519"/>
            <a:ext cx="105879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>
                <a:solidFill>
                  <a:srgbClr val="FF0000"/>
                </a:solidFill>
              </a:rPr>
              <a:t>CAPACITE DE LA SALLE : </a:t>
            </a:r>
          </a:p>
          <a:p>
            <a:r>
              <a:rPr lang="fr-FR">
                <a:solidFill>
                  <a:srgbClr val="FF0000"/>
                </a:solidFill>
              </a:rPr>
              <a:t>      ENVIRON 350 PERSONNES</a:t>
            </a:r>
          </a:p>
          <a:p>
            <a:pPr marL="285750" indent="-285750">
              <a:buFontTx/>
              <a:buChar char="-"/>
            </a:pPr>
            <a:r>
              <a:rPr lang="fr-FR"/>
              <a:t>REPAS ? BAR / PATISSERIES</a:t>
            </a:r>
          </a:p>
          <a:p>
            <a:pPr marL="285750" indent="-285750">
              <a:buFontTx/>
              <a:buChar char="-"/>
            </a:pPr>
            <a:r>
              <a:rPr lang="fr-FR"/>
              <a:t>SPECTACLE ENFANT ? </a:t>
            </a:r>
          </a:p>
          <a:p>
            <a:pPr marL="285750" indent="-285750">
              <a:buFontTx/>
              <a:buChar char="-"/>
            </a:pPr>
            <a:r>
              <a:rPr lang="fr-FR"/>
              <a:t>PASS SANITAIRE ?</a:t>
            </a:r>
          </a:p>
          <a:p>
            <a:pPr marL="285750" indent="-285750">
              <a:buFontTx/>
              <a:buChar char="-"/>
            </a:pPr>
            <a:r>
              <a:rPr lang="fr-FR"/>
              <a:t>TOMBOLA</a:t>
            </a:r>
          </a:p>
          <a:p>
            <a:pPr marL="285750" indent="-285750">
              <a:buFontTx/>
              <a:buChar char="-"/>
            </a:pPr>
            <a:endParaRPr lang="fr-FR"/>
          </a:p>
        </p:txBody>
      </p:sp>
      <p:pic>
        <p:nvPicPr>
          <p:cNvPr id="6" name="Image 5" descr="Une image contenant intérieur, plafond, plancher, scène&#10;&#10;Description générée automatiquement">
            <a:extLst>
              <a:ext uri="{FF2B5EF4-FFF2-40B4-BE49-F238E27FC236}">
                <a16:creationId xmlns:a16="http://schemas.microsoft.com/office/drawing/2014/main" id="{B9563DF2-B0A7-41FC-9F0D-6C29AF3B8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67" y="1100512"/>
            <a:ext cx="7158944" cy="536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97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able&#10;&#10;Description générée automatiquement">
            <a:extLst>
              <a:ext uri="{FF2B5EF4-FFF2-40B4-BE49-F238E27FC236}">
                <a16:creationId xmlns:a16="http://schemas.microsoft.com/office/drawing/2014/main" id="{CA365D36-AC44-4427-8020-609EB3C5E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09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06BB591-5DCF-4B41-ABD4-411200FB5335}"/>
              </a:ext>
            </a:extLst>
          </p:cNvPr>
          <p:cNvSpPr txBox="1"/>
          <p:nvPr/>
        </p:nvSpPr>
        <p:spPr>
          <a:xfrm>
            <a:off x="2396690" y="2726976"/>
            <a:ext cx="77026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…BOITE A IDEES…</a:t>
            </a:r>
          </a:p>
        </p:txBody>
      </p:sp>
      <p:pic>
        <p:nvPicPr>
          <p:cNvPr id="5" name="Image 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E89C8487-F5F8-45B2-ACDB-BBD49B9D96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9" b="12281"/>
          <a:stretch/>
        </p:blipFill>
        <p:spPr>
          <a:xfrm>
            <a:off x="1524000" y="644891"/>
            <a:ext cx="9144000" cy="574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E4D9DC42-D510-415F-BE56-0BE87E779940}"/>
              </a:ext>
            </a:extLst>
          </p:cNvPr>
          <p:cNvSpPr txBox="1"/>
          <p:nvPr/>
        </p:nvSpPr>
        <p:spPr>
          <a:xfrm>
            <a:off x="3800375" y="3062074"/>
            <a:ext cx="7709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80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fr-FR" sz="1800" b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ACTIVITES POUR LES ENFANTS</a:t>
            </a:r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EAB8CA1-BB53-43F8-9A80-356F62964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99" y="341975"/>
            <a:ext cx="2859272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65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FE3450A-A27C-4627-A937-093577578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40" y="57217"/>
            <a:ext cx="11423319" cy="674356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B86931A-3A29-4B78-A657-30B8FD905850}"/>
              </a:ext>
            </a:extLst>
          </p:cNvPr>
          <p:cNvSpPr txBox="1"/>
          <p:nvPr/>
        </p:nvSpPr>
        <p:spPr>
          <a:xfrm>
            <a:off x="-308010" y="1797669"/>
            <a:ext cx="96252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SORTIE CIRQUE A LA DEMANDE DES MAITRESSES</a:t>
            </a:r>
          </a:p>
          <a:p>
            <a:r>
              <a:rPr lang="fr-FR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Le 15 octobre </a:t>
            </a:r>
          </a:p>
          <a:p>
            <a:r>
              <a:rPr lang="fr-FR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71004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carte&#10;&#10;Description générée automatiquement">
            <a:extLst>
              <a:ext uri="{FF2B5EF4-FFF2-40B4-BE49-F238E27FC236}">
                <a16:creationId xmlns:a16="http://schemas.microsoft.com/office/drawing/2014/main" id="{BA8A07DC-73DE-44EF-A526-36EFF8C0AC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" t="11360" r="5720" b="11993"/>
          <a:stretch/>
        </p:blipFill>
        <p:spPr>
          <a:xfrm>
            <a:off x="-264409" y="0"/>
            <a:ext cx="12236490" cy="713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15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B1D9CE2-6F5A-4D2E-B43E-2C8FC0048326}"/>
              </a:ext>
            </a:extLst>
          </p:cNvPr>
          <p:cNvSpPr txBox="1"/>
          <p:nvPr/>
        </p:nvSpPr>
        <p:spPr>
          <a:xfrm>
            <a:off x="529389" y="429194"/>
            <a:ext cx="87613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SPECTACLE DE NOEL / CEREMONIE DE NOEL</a:t>
            </a:r>
          </a:p>
          <a:p>
            <a:r>
              <a:rPr lang="fr-FR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>
                <a:latin typeface="Arial" panose="020B0604020202020204" pitchFamily="34" charset="0"/>
                <a:cs typeface="Arial" panose="020B0604020202020204" pitchFamily="34" charset="0"/>
              </a:rPr>
              <a:t>RESERVATION DE LA SALLE DES FETES LE 17 DECEMBRE</a:t>
            </a:r>
          </a:p>
        </p:txBody>
      </p:sp>
      <p:pic>
        <p:nvPicPr>
          <p:cNvPr id="7" name="Image 6" descr="Une image contenant texte, arbre, signe&#10;&#10;Description générée automatiquement">
            <a:extLst>
              <a:ext uri="{FF2B5EF4-FFF2-40B4-BE49-F238E27FC236}">
                <a16:creationId xmlns:a16="http://schemas.microsoft.com/office/drawing/2014/main" id="{69449D87-D48A-41DB-A508-039ABA6A4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25" y="1100902"/>
            <a:ext cx="6866021" cy="4839437"/>
          </a:xfrm>
          <a:prstGeom prst="rect">
            <a:avLst/>
          </a:prstGeom>
        </p:spPr>
      </p:pic>
      <p:pic>
        <p:nvPicPr>
          <p:cNvPr id="9" name="Image 8" descr="Une image contenant bâtiment, extérieur, ciel, église&#10;&#10;Description générée automatiquement">
            <a:extLst>
              <a:ext uri="{FF2B5EF4-FFF2-40B4-BE49-F238E27FC236}">
                <a16:creationId xmlns:a16="http://schemas.microsoft.com/office/drawing/2014/main" id="{C38CECA5-81AE-4CEA-A02B-60473F66D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352" y="1100902"/>
            <a:ext cx="3253403" cy="483943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3B84E25-ACA8-4CFF-A299-5A954C7448E5}"/>
              </a:ext>
            </a:extLst>
          </p:cNvPr>
          <p:cNvSpPr txBox="1"/>
          <p:nvPr/>
        </p:nvSpPr>
        <p:spPr>
          <a:xfrm>
            <a:off x="314425" y="6083166"/>
            <a:ext cx="6866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hlinkClick r:id="rId4"/>
              </a:rPr>
              <a:t>http://lezartsvivants.fr/au-pays-de-noel.html</a:t>
            </a:r>
            <a:endParaRPr lang="fr-FR"/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515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6E95A18-ED6C-4AF9-84C9-C8FFD93A1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088" y="0"/>
            <a:ext cx="5151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93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6DA08E68-00AF-4A90-A3AD-967F7CE82320}"/>
              </a:ext>
            </a:extLst>
          </p:cNvPr>
          <p:cNvSpPr txBox="1"/>
          <p:nvPr/>
        </p:nvSpPr>
        <p:spPr>
          <a:xfrm>
            <a:off x="477679" y="2918895"/>
            <a:ext cx="60976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- SORTIE RAQUETTE</a:t>
            </a:r>
          </a:p>
          <a:p>
            <a:pPr lvl="2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Financement de l’APEL : 721€ </a:t>
            </a:r>
            <a:r>
              <a:rPr lang="fr-F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soit 34% du coût de l’activité</a:t>
            </a: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13256B2-E11F-4E64-A8AB-9D117B284506}"/>
              </a:ext>
            </a:extLst>
          </p:cNvPr>
          <p:cNvSpPr txBox="1"/>
          <p:nvPr/>
        </p:nvSpPr>
        <p:spPr>
          <a:xfrm>
            <a:off x="422075" y="1731318"/>
            <a:ext cx="60976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- SORTIES DE FIN D’ANNEE</a:t>
            </a:r>
          </a:p>
          <a:p>
            <a:pPr lvl="2"/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Financement de l’APEL : 4532€ </a:t>
            </a:r>
            <a:r>
              <a:rPr lang="fr-F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soit 100% du coût de l’activité</a:t>
            </a: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CE63C6C-B597-4AD2-9012-A6333F2E0B2C}"/>
              </a:ext>
            </a:extLst>
          </p:cNvPr>
          <p:cNvSpPr txBox="1"/>
          <p:nvPr/>
        </p:nvSpPr>
        <p:spPr>
          <a:xfrm>
            <a:off x="477679" y="883969"/>
            <a:ext cx="60976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2"/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	- INTERVENANTS gym 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	Financement de l’APEL : 700€ </a:t>
            </a:r>
            <a:r>
              <a:rPr lang="fr-F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soit 100% du coût de 	l’activité</a:t>
            </a:r>
            <a:endParaRPr lang="fr-F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CEC4790E-66A3-4887-9BA2-B44DC2E85009}"/>
              </a:ext>
            </a:extLst>
          </p:cNvPr>
          <p:cNvGrpSpPr/>
          <p:nvPr/>
        </p:nvGrpSpPr>
        <p:grpSpPr>
          <a:xfrm>
            <a:off x="477679" y="82475"/>
            <a:ext cx="11594347" cy="2125704"/>
            <a:chOff x="477679" y="82475"/>
            <a:chExt cx="11506799" cy="2653708"/>
          </a:xfrm>
        </p:grpSpPr>
        <p:pic>
          <p:nvPicPr>
            <p:cNvPr id="5" name="Image 4" descr="Une image contenant eau, ciel, extérieur, embarcation&#10;&#10;Description générée automatiquement">
              <a:extLst>
                <a:ext uri="{FF2B5EF4-FFF2-40B4-BE49-F238E27FC236}">
                  <a16:creationId xmlns:a16="http://schemas.microsoft.com/office/drawing/2014/main" id="{F398A392-D8D7-4AB7-A58B-909025515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9520" y="82475"/>
              <a:ext cx="3944958" cy="2653708"/>
            </a:xfrm>
            <a:prstGeom prst="rect">
              <a:avLst/>
            </a:prstGeom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EAB30493-D345-4E9C-8EB3-9F6EB5E7A2C1}"/>
                </a:ext>
              </a:extLst>
            </p:cNvPr>
            <p:cNvSpPr txBox="1"/>
            <p:nvPr/>
          </p:nvSpPr>
          <p:spPr>
            <a:xfrm>
              <a:off x="477679" y="457762"/>
              <a:ext cx="5941194" cy="800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	- STAGE DE VOILE</a:t>
              </a:r>
            </a:p>
            <a:p>
              <a:r>
                <a:rPr lang="fr-FR" sz="1400" dirty="0">
                  <a:latin typeface="Arial" panose="020B0604020202020204" pitchFamily="34" charset="0"/>
                  <a:cs typeface="Arial" panose="020B0604020202020204" pitchFamily="34" charset="0"/>
                </a:rPr>
                <a:t>	Financement de l’APEL : 2553€  </a:t>
              </a:r>
              <a:r>
                <a:rPr lang="fr-FR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soit 55% du coût de 	l’activité</a:t>
              </a:r>
              <a:endParaRPr lang="fr-F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234ED227-CBF7-43D5-B795-902FE77C33DC}"/>
              </a:ext>
            </a:extLst>
          </p:cNvPr>
          <p:cNvGrpSpPr/>
          <p:nvPr/>
        </p:nvGrpSpPr>
        <p:grpSpPr>
          <a:xfrm>
            <a:off x="1407185" y="2330999"/>
            <a:ext cx="10664839" cy="2231398"/>
            <a:chOff x="1407431" y="2905577"/>
            <a:chExt cx="10743640" cy="2583708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B12B9AB-BD0C-47E5-BD77-DC768E87CEE9}"/>
                </a:ext>
              </a:extLst>
            </p:cNvPr>
            <p:cNvSpPr txBox="1"/>
            <p:nvPr/>
          </p:nvSpPr>
          <p:spPr>
            <a:xfrm>
              <a:off x="1407431" y="4491449"/>
              <a:ext cx="6097604" cy="9978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- PISCINE</a:t>
              </a:r>
            </a:p>
            <a:p>
              <a:r>
                <a:rPr lang="fr-FR" sz="1400" dirty="0">
                  <a:latin typeface="Arial" panose="020B0604020202020204" pitchFamily="34" charset="0"/>
                  <a:cs typeface="Arial" panose="020B0604020202020204" pitchFamily="34" charset="0"/>
                </a:rPr>
                <a:t>	Financement de l’APEL : cette année…?</a:t>
              </a:r>
            </a:p>
            <a:p>
              <a:endParaRPr lang="fr-F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Image 3" descr="Une image contenant eau, sport, sport aquatique, nageant&#10;&#10;Description générée automatiquement">
              <a:extLst>
                <a:ext uri="{FF2B5EF4-FFF2-40B4-BE49-F238E27FC236}">
                  <a16:creationId xmlns:a16="http://schemas.microsoft.com/office/drawing/2014/main" id="{AB4EF8DC-23DE-4D10-910B-9E33FF7F8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6728" y="2905577"/>
              <a:ext cx="4004343" cy="2381250"/>
            </a:xfrm>
            <a:prstGeom prst="rect">
              <a:avLst/>
            </a:prstGeom>
          </p:spPr>
        </p:pic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37F8C459-E2FE-4048-8304-E3BE3B153CE1}"/>
              </a:ext>
            </a:extLst>
          </p:cNvPr>
          <p:cNvGrpSpPr/>
          <p:nvPr/>
        </p:nvGrpSpPr>
        <p:grpSpPr>
          <a:xfrm>
            <a:off x="1407185" y="4436185"/>
            <a:ext cx="10664839" cy="2287257"/>
            <a:chOff x="1407185" y="4436185"/>
            <a:chExt cx="10664839" cy="2287257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EF1EE27-C0B7-42E0-BC4E-C171D544BBBF}"/>
                </a:ext>
              </a:extLst>
            </p:cNvPr>
            <p:cNvSpPr txBox="1"/>
            <p:nvPr/>
          </p:nvSpPr>
          <p:spPr>
            <a:xfrm>
              <a:off x="1407185" y="4436185"/>
              <a:ext cx="609760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- ECHECS</a:t>
              </a:r>
            </a:p>
            <a:p>
              <a:endParaRPr lang="fr-F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Image 11" descr="Une image contenant objet, pièce d’échec, décoré&#10;&#10;Description générée automatiquement">
              <a:extLst>
                <a:ext uri="{FF2B5EF4-FFF2-40B4-BE49-F238E27FC236}">
                  <a16:creationId xmlns:a16="http://schemas.microsoft.com/office/drawing/2014/main" id="{010F9F17-68D5-4ED1-A187-6418C9FA6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7051" y="4510365"/>
              <a:ext cx="3974973" cy="2213077"/>
            </a:xfrm>
            <a:prstGeom prst="rect">
              <a:avLst/>
            </a:prstGeom>
          </p:spPr>
        </p:pic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79B4C9F-50A3-42E6-B4A7-E289860272A3}"/>
              </a:ext>
            </a:extLst>
          </p:cNvPr>
          <p:cNvGrpSpPr/>
          <p:nvPr/>
        </p:nvGrpSpPr>
        <p:grpSpPr>
          <a:xfrm>
            <a:off x="486557" y="0"/>
            <a:ext cx="11705443" cy="6858000"/>
            <a:chOff x="486557" y="0"/>
            <a:chExt cx="11705443" cy="6858000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73865E37-3BC8-4421-B659-4F447255FF4A}"/>
                </a:ext>
              </a:extLst>
            </p:cNvPr>
            <p:cNvSpPr txBox="1"/>
            <p:nvPr/>
          </p:nvSpPr>
          <p:spPr>
            <a:xfrm>
              <a:off x="486557" y="4715881"/>
              <a:ext cx="609760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2"/>
              <a:endParaRPr lang="fr-F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2"/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- DANSE ET GYM – préparation du spectacle</a:t>
              </a:r>
            </a:p>
            <a:p>
              <a:pPr lvl="2"/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sur le thème de l’année</a:t>
              </a:r>
            </a:p>
          </p:txBody>
        </p:sp>
        <p:pic>
          <p:nvPicPr>
            <p:cNvPr id="10" name="Image 9" descr="Une image contenant texte, table&#10;&#10;Description générée automatiquement">
              <a:extLst>
                <a:ext uri="{FF2B5EF4-FFF2-40B4-BE49-F238E27FC236}">
                  <a16:creationId xmlns:a16="http://schemas.microsoft.com/office/drawing/2014/main" id="{588E8A49-156F-40C2-80D0-19A0905E5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2317" y="0"/>
              <a:ext cx="4849683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862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06BB591-5DCF-4B41-ABD4-411200FB5335}"/>
              </a:ext>
            </a:extLst>
          </p:cNvPr>
          <p:cNvSpPr txBox="1"/>
          <p:nvPr/>
        </p:nvSpPr>
        <p:spPr>
          <a:xfrm>
            <a:off x="2396690" y="2726976"/>
            <a:ext cx="77026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…BOITE A IDEES…</a:t>
            </a:r>
          </a:p>
        </p:txBody>
      </p:sp>
      <p:pic>
        <p:nvPicPr>
          <p:cNvPr id="5" name="Image 4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E89C8487-F5F8-45B2-ACDB-BBD49B9D96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9" b="12281"/>
          <a:stretch/>
        </p:blipFill>
        <p:spPr>
          <a:xfrm>
            <a:off x="1524000" y="644891"/>
            <a:ext cx="9144000" cy="574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3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t 8">
            <a:extLst>
              <a:ext uri="{FF2B5EF4-FFF2-40B4-BE49-F238E27FC236}">
                <a16:creationId xmlns:a16="http://schemas.microsoft.com/office/drawing/2014/main" id="{A236FA28-65BD-4E9A-AD16-61A86E0DD1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6209764"/>
              </p:ext>
            </p:extLst>
          </p:nvPr>
        </p:nvGraphicFramePr>
        <p:xfrm>
          <a:off x="2032000" y="719138"/>
          <a:ext cx="8128000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 bitmap" r:id="rId2" imgW="0" imgH="0" progId="Paint.Picture">
                  <p:embed/>
                </p:oleObj>
              </mc:Choice>
              <mc:Fallback>
                <p:oleObj name="Image bitmap" r:id="rId2" imgW="0" imgH="0" progId="Paint.Picture">
                  <p:embed/>
                  <p:pic>
                    <p:nvPicPr>
                      <p:cNvPr id="9" name="Objet 8">
                        <a:extLst>
                          <a:ext uri="{FF2B5EF4-FFF2-40B4-BE49-F238E27FC236}">
                            <a16:creationId xmlns:a16="http://schemas.microsoft.com/office/drawing/2014/main" id="{A236FA28-65BD-4E9A-AD16-61A86E0DD15C}"/>
                          </a:ext>
                        </a:extLst>
                      </p:cNvPr>
                      <p:cNvPicPr/>
                      <p:nvPr/>
                    </p:nvPicPr>
                    <p:blipFill/>
                    <p:spPr>
                      <a:xfrm>
                        <a:off x="2032000" y="719138"/>
                        <a:ext cx="8128000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Image 3" descr="Une image contenant table&#10;&#10;Description générée automatiquement">
            <a:extLst>
              <a:ext uri="{FF2B5EF4-FFF2-40B4-BE49-F238E27FC236}">
                <a16:creationId xmlns:a16="http://schemas.microsoft.com/office/drawing/2014/main" id="{A7C930BA-1DA9-413E-B424-37BBD6BC2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743" y="39095"/>
            <a:ext cx="9629513" cy="677822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E8F8033-F5D1-490D-8455-A119BEE2E056}"/>
              </a:ext>
            </a:extLst>
          </p:cNvPr>
          <p:cNvSpPr txBox="1"/>
          <p:nvPr/>
        </p:nvSpPr>
        <p:spPr>
          <a:xfrm>
            <a:off x="272744" y="70762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>
                <a:latin typeface="Arial" panose="020B0604020202020204" pitchFamily="34" charset="0"/>
                <a:cs typeface="Arial" panose="020B0604020202020204" pitchFamily="34" charset="0"/>
              </a:rPr>
              <a:t>PLANNING EVENEMENTS ET ACTIONS</a:t>
            </a:r>
          </a:p>
        </p:txBody>
      </p:sp>
    </p:spTree>
    <p:extLst>
      <p:ext uri="{BB962C8B-B14F-4D97-AF65-F5344CB8AC3E}">
        <p14:creationId xmlns:p14="http://schemas.microsoft.com/office/powerpoint/2010/main" val="2216489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able&#10;&#10;Description générée automatiquement">
            <a:extLst>
              <a:ext uri="{FF2B5EF4-FFF2-40B4-BE49-F238E27FC236}">
                <a16:creationId xmlns:a16="http://schemas.microsoft.com/office/drawing/2014/main" id="{D58E7867-B80F-429C-A9FC-23BAD931C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55" y="462013"/>
            <a:ext cx="11906728" cy="5247952"/>
          </a:xfrm>
          <a:prstGeom prst="rect">
            <a:avLst/>
          </a:prstGeom>
        </p:spPr>
      </p:pic>
      <p:pic>
        <p:nvPicPr>
          <p:cNvPr id="7" name="Image 6" descr="Une image contenant table&#10;&#10;Description générée automatiquement">
            <a:extLst>
              <a:ext uri="{FF2B5EF4-FFF2-40B4-BE49-F238E27FC236}">
                <a16:creationId xmlns:a16="http://schemas.microsoft.com/office/drawing/2014/main" id="{988584E6-3FB1-4115-8D8C-E5C8FBF2C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1" y="462013"/>
            <a:ext cx="11901932" cy="5529114"/>
          </a:xfrm>
          <a:prstGeom prst="rect">
            <a:avLst/>
          </a:prstGeom>
        </p:spPr>
      </p:pic>
      <p:pic>
        <p:nvPicPr>
          <p:cNvPr id="9" name="Image 8" descr="Une image contenant texte, capture d’écran, store&#10;&#10;Description générée automatiquement">
            <a:extLst>
              <a:ext uri="{FF2B5EF4-FFF2-40B4-BE49-F238E27FC236}">
                <a16:creationId xmlns:a16="http://schemas.microsoft.com/office/drawing/2014/main" id="{E71BC9E8-4A19-4C77-A2D8-125D8D955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55" y="472773"/>
            <a:ext cx="11901932" cy="551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6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0E9F8C-33FE-4923-86A5-FAE1F2635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2400" b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948710-72C0-401C-A4BC-42699F9E12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0281"/>
            <a:ext cx="10515600" cy="3686681"/>
          </a:xfrm>
        </p:spPr>
        <p:txBody>
          <a:bodyPr>
            <a:normAutofit lnSpcReduction="10000"/>
          </a:bodyPr>
          <a:lstStyle/>
          <a:p>
            <a:r>
              <a:rPr lang="fr-FR" sz="2000" b="1" dirty="0">
                <a:latin typeface="Arial" panose="020B0604020202020204" pitchFamily="34" charset="0"/>
                <a:cs typeface="Arial" panose="020B0604020202020204" pitchFamily="34" charset="0"/>
              </a:rPr>
              <a:t>MISE EN PLACE DE DOODLE, GROUPES DE TRAVAIL, REPARTITION DES TACHES, BOITE A IDEES…</a:t>
            </a: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Proposition de réunion avec intervention d’un tiers pour une conférence débat après la réunion APEL sur un sujet approuvé ensemble, bien être, communication positive…. </a:t>
            </a: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Point SUBVENTIONS, </a:t>
            </a: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ré ORGANISATION BUREAU, PREPARATION DE L’AG.</a:t>
            </a: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Planification prochaine réunion, rédaction et publication compte rendu.</a:t>
            </a: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DIVERS ??? QUESTIONS???</a:t>
            </a:r>
          </a:p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Site de l’ école</a:t>
            </a:r>
          </a:p>
          <a:p>
            <a:pPr marL="0" indent="0">
              <a:buNone/>
            </a:pP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https://www.esjbons.fr/calendrier/</a:t>
            </a: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E39EE91-6A5E-41A7-BAC4-F68221C04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39" y="365125"/>
            <a:ext cx="2859272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568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E8C6E3AD-5CF1-4571-ACC6-62CA19129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15" y="506568"/>
            <a:ext cx="11251932" cy="591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64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D38D97-968F-42A5-B608-05EF9E191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338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DE L’ASSOCIATION</a:t>
            </a:r>
            <a:br>
              <a:rPr lang="fr-FR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b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CHARTE DE L’ASSOCIATION</a:t>
            </a:r>
            <a:br>
              <a:rPr lang="fr-FR" sz="2400" b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2400" b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400" b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bienveillance et partage »</a:t>
            </a:r>
            <a:br>
              <a:rPr lang="fr-FR" sz="2400" b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2400" b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2400" b="1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922D057-1849-4F6A-9FB1-C4392B9A0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37" y="365125"/>
            <a:ext cx="2859272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76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A7C869B5-8CCA-44A1-AD2A-03C86E30D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80" y="-110603"/>
            <a:ext cx="12071420" cy="700405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A2AEAE2-FE73-4FBD-973D-5E07E55E8A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606" y="2425830"/>
            <a:ext cx="2106315" cy="1993878"/>
          </a:xfrm>
          <a:prstGeom prst="rect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6037B997-7B97-47F1-96CF-132AEF0F2F2B}"/>
              </a:ext>
            </a:extLst>
          </p:cNvPr>
          <p:cNvGrpSpPr/>
          <p:nvPr/>
        </p:nvGrpSpPr>
        <p:grpSpPr>
          <a:xfrm>
            <a:off x="5000357" y="0"/>
            <a:ext cx="2122704" cy="2222205"/>
            <a:chOff x="4829816" y="15812"/>
            <a:chExt cx="2122704" cy="2222205"/>
          </a:xfrm>
        </p:grpSpPr>
        <p:sp>
          <p:nvSpPr>
            <p:cNvPr id="8" name="Larme 7">
              <a:extLst>
                <a:ext uri="{FF2B5EF4-FFF2-40B4-BE49-F238E27FC236}">
                  <a16:creationId xmlns:a16="http://schemas.microsoft.com/office/drawing/2014/main" id="{4921DE94-147B-4E0C-9CF7-715D9AD8ACD9}"/>
                </a:ext>
              </a:extLst>
            </p:cNvPr>
            <p:cNvSpPr/>
            <p:nvPr/>
          </p:nvSpPr>
          <p:spPr>
            <a:xfrm rot="7954420">
              <a:off x="4780065" y="65563"/>
              <a:ext cx="2222205" cy="2122704"/>
            </a:xfrm>
            <a:prstGeom prst="teardrop">
              <a:avLst/>
            </a:prstGeom>
            <a:solidFill>
              <a:schemeClr val="accent2">
                <a:lumMod val="75000"/>
              </a:schemeClr>
            </a:solidFill>
            <a:scene3d>
              <a:camera prst="orthographicFront"/>
              <a:lightRig rig="threePt" dir="t"/>
            </a:scene3d>
            <a:sp3d contourW="12700"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96625A9-D011-43C0-A831-0F551790F140}"/>
                </a:ext>
              </a:extLst>
            </p:cNvPr>
            <p:cNvSpPr txBox="1"/>
            <p:nvPr/>
          </p:nvSpPr>
          <p:spPr>
            <a:xfrm>
              <a:off x="5088658" y="821180"/>
              <a:ext cx="16736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>
                  <a:latin typeface="Arial" panose="020B0604020202020204" pitchFamily="34" charset="0"/>
                  <a:cs typeface="Arial" panose="020B0604020202020204" pitchFamily="34" charset="0"/>
                </a:rPr>
                <a:t>ACCUEILLIR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175E9C9-7087-414A-8177-2D66722A0039}"/>
              </a:ext>
            </a:extLst>
          </p:cNvPr>
          <p:cNvGrpSpPr/>
          <p:nvPr/>
        </p:nvGrpSpPr>
        <p:grpSpPr>
          <a:xfrm>
            <a:off x="6967829" y="1182831"/>
            <a:ext cx="2222205" cy="2122704"/>
            <a:chOff x="6967829" y="1182831"/>
            <a:chExt cx="2222205" cy="2122704"/>
          </a:xfrm>
        </p:grpSpPr>
        <p:sp>
          <p:nvSpPr>
            <p:cNvPr id="7" name="Larme 6">
              <a:extLst>
                <a:ext uri="{FF2B5EF4-FFF2-40B4-BE49-F238E27FC236}">
                  <a16:creationId xmlns:a16="http://schemas.microsoft.com/office/drawing/2014/main" id="{24FD9165-26D3-4E54-8DB7-328512483D74}"/>
                </a:ext>
              </a:extLst>
            </p:cNvPr>
            <p:cNvSpPr/>
            <p:nvPr/>
          </p:nvSpPr>
          <p:spPr>
            <a:xfrm rot="11797192">
              <a:off x="6967829" y="1182831"/>
              <a:ext cx="2222205" cy="2122704"/>
            </a:xfrm>
            <a:prstGeom prst="teardrop">
              <a:avLst/>
            </a:prstGeom>
            <a:solidFill>
              <a:srgbClr val="0070C0"/>
            </a:solidFill>
            <a:scene3d>
              <a:camera prst="orthographicFront"/>
              <a:lightRig rig="threePt" dir="t"/>
            </a:scene3d>
            <a:sp3d contourW="12700">
              <a:contourClr>
                <a:srgbClr val="FFFF00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endParaRPr lang="fr-FR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D023B732-4240-44AD-873F-319164C5F7CE}"/>
                </a:ext>
              </a:extLst>
            </p:cNvPr>
            <p:cNvSpPr txBox="1"/>
            <p:nvPr/>
          </p:nvSpPr>
          <p:spPr>
            <a:xfrm>
              <a:off x="7361826" y="2123822"/>
              <a:ext cx="17222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>
                  <a:latin typeface="Arial" panose="020B0604020202020204" pitchFamily="34" charset="0"/>
                  <a:cs typeface="Arial" panose="020B0604020202020204" pitchFamily="34" charset="0"/>
                </a:rPr>
                <a:t>AMBITION</a:t>
              </a: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9693DC9-695A-4CA7-876C-0727CED9B39D}"/>
              </a:ext>
            </a:extLst>
          </p:cNvPr>
          <p:cNvGrpSpPr/>
          <p:nvPr/>
        </p:nvGrpSpPr>
        <p:grpSpPr>
          <a:xfrm>
            <a:off x="7230669" y="3472141"/>
            <a:ext cx="2122704" cy="2222205"/>
            <a:chOff x="7230669" y="3472141"/>
            <a:chExt cx="2122704" cy="2222205"/>
          </a:xfrm>
        </p:grpSpPr>
        <p:sp>
          <p:nvSpPr>
            <p:cNvPr id="6" name="Larme 5">
              <a:extLst>
                <a:ext uri="{FF2B5EF4-FFF2-40B4-BE49-F238E27FC236}">
                  <a16:creationId xmlns:a16="http://schemas.microsoft.com/office/drawing/2014/main" id="{DB108F2F-8604-4E08-AA59-770961638260}"/>
                </a:ext>
              </a:extLst>
            </p:cNvPr>
            <p:cNvSpPr/>
            <p:nvPr/>
          </p:nvSpPr>
          <p:spPr>
            <a:xfrm rot="15048173">
              <a:off x="7180918" y="3521892"/>
              <a:ext cx="2222205" cy="2122704"/>
            </a:xfrm>
            <a:prstGeom prst="teardrop">
              <a:avLst/>
            </a:prstGeom>
            <a:solidFill>
              <a:srgbClr val="7030A0"/>
            </a:solidFill>
            <a:scene3d>
              <a:camera prst="orthographicFront"/>
              <a:lightRig rig="threePt" dir="t"/>
            </a:scene3d>
            <a:sp3d contourW="12700"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B275D3DC-0C3C-4DE5-8B94-A6E42140EC29}"/>
                </a:ext>
              </a:extLst>
            </p:cNvPr>
            <p:cNvSpPr txBox="1"/>
            <p:nvPr/>
          </p:nvSpPr>
          <p:spPr>
            <a:xfrm>
              <a:off x="7265308" y="4477320"/>
              <a:ext cx="20853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>
                  <a:latin typeface="Arial" panose="020B0604020202020204" pitchFamily="34" charset="0"/>
                  <a:cs typeface="Arial" panose="020B0604020202020204" pitchFamily="34" charset="0"/>
                </a:rPr>
                <a:t>BIENVEILLANCE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6206EF05-16EE-4BBF-BB8D-46A61EF62B9D}"/>
              </a:ext>
            </a:extLst>
          </p:cNvPr>
          <p:cNvGrpSpPr/>
          <p:nvPr/>
        </p:nvGrpSpPr>
        <p:grpSpPr>
          <a:xfrm>
            <a:off x="5055413" y="4653362"/>
            <a:ext cx="2240826" cy="2222205"/>
            <a:chOff x="5055413" y="4653362"/>
            <a:chExt cx="2240826" cy="2222205"/>
          </a:xfrm>
        </p:grpSpPr>
        <p:sp>
          <p:nvSpPr>
            <p:cNvPr id="9" name="Larme 8">
              <a:extLst>
                <a:ext uri="{FF2B5EF4-FFF2-40B4-BE49-F238E27FC236}">
                  <a16:creationId xmlns:a16="http://schemas.microsoft.com/office/drawing/2014/main" id="{6F772093-CD18-4D70-ABB8-30DD9FA8A634}"/>
                </a:ext>
              </a:extLst>
            </p:cNvPr>
            <p:cNvSpPr/>
            <p:nvPr/>
          </p:nvSpPr>
          <p:spPr>
            <a:xfrm rot="18874441">
              <a:off x="5005662" y="4703113"/>
              <a:ext cx="2222205" cy="2122704"/>
            </a:xfrm>
            <a:prstGeom prst="teardrop">
              <a:avLst/>
            </a:prstGeom>
            <a:gradFill>
              <a:gsLst>
                <a:gs pos="0">
                  <a:srgbClr val="FFFF00"/>
                </a:gs>
                <a:gs pos="35000">
                  <a:srgbClr val="FFFF00"/>
                </a:gs>
                <a:gs pos="100000">
                  <a:srgbClr val="FFC000">
                    <a:alpha val="60000"/>
                  </a:srgbClr>
                </a:gs>
              </a:gsLst>
              <a:lin ang="0" scaled="0"/>
            </a:gradFill>
            <a:scene3d>
              <a:camera prst="orthographicFront"/>
              <a:lightRig rig="threePt" dir="t"/>
            </a:scene3d>
            <a:sp3d contourW="12700"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B604151-E854-4B03-9A49-98E2E9543763}"/>
                </a:ext>
              </a:extLst>
            </p:cNvPr>
            <p:cNvSpPr txBox="1"/>
            <p:nvPr/>
          </p:nvSpPr>
          <p:spPr>
            <a:xfrm>
              <a:off x="5225685" y="5612223"/>
              <a:ext cx="20705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>
                  <a:latin typeface="Arial" panose="020B0604020202020204" pitchFamily="34" charset="0"/>
                  <a:cs typeface="Arial" panose="020B0604020202020204" pitchFamily="34" charset="0"/>
                </a:rPr>
                <a:t>ENGAGEMENT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E8D1C49D-14B7-49AC-8198-15AF4A165971}"/>
              </a:ext>
            </a:extLst>
          </p:cNvPr>
          <p:cNvGrpSpPr/>
          <p:nvPr/>
        </p:nvGrpSpPr>
        <p:grpSpPr>
          <a:xfrm>
            <a:off x="2855052" y="3704896"/>
            <a:ext cx="2222205" cy="2122704"/>
            <a:chOff x="2855052" y="3704896"/>
            <a:chExt cx="2222205" cy="2122704"/>
          </a:xfrm>
          <a:solidFill>
            <a:srgbClr val="00B050"/>
          </a:solidFill>
        </p:grpSpPr>
        <p:sp>
          <p:nvSpPr>
            <p:cNvPr id="3" name="Larme 2">
              <a:extLst>
                <a:ext uri="{FF2B5EF4-FFF2-40B4-BE49-F238E27FC236}">
                  <a16:creationId xmlns:a16="http://schemas.microsoft.com/office/drawing/2014/main" id="{F8EC839E-BE53-45AC-8AAA-439EEF760EE3}"/>
                </a:ext>
              </a:extLst>
            </p:cNvPr>
            <p:cNvSpPr/>
            <p:nvPr/>
          </p:nvSpPr>
          <p:spPr>
            <a:xfrm rot="789351">
              <a:off x="2855052" y="3704896"/>
              <a:ext cx="2222205" cy="2122704"/>
            </a:xfrm>
            <a:prstGeom prst="teardrop">
              <a:avLst/>
            </a:prstGeom>
            <a:grpFill/>
            <a:scene3d>
              <a:camera prst="orthographicFront"/>
              <a:lightRig rig="threePt" dir="t"/>
            </a:scene3d>
            <a:sp3d contourW="12700"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F4251E7F-E5DA-4CAF-AD25-12BB2739EC7E}"/>
                </a:ext>
              </a:extLst>
            </p:cNvPr>
            <p:cNvSpPr txBox="1"/>
            <p:nvPr/>
          </p:nvSpPr>
          <p:spPr>
            <a:xfrm>
              <a:off x="3031644" y="4304583"/>
              <a:ext cx="1746664" cy="92333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>
                  <a:latin typeface="Arial" panose="020B0604020202020204" pitchFamily="34" charset="0"/>
                  <a:cs typeface="Arial" panose="020B0604020202020204" pitchFamily="34" charset="0"/>
                </a:rPr>
                <a:t>BENEVOLAT</a:t>
              </a:r>
            </a:p>
            <a:p>
              <a:pPr algn="ctr"/>
              <a:r>
                <a:rPr lang="fr-FR" b="1"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</a:p>
            <a:p>
              <a:pPr algn="ctr"/>
              <a:r>
                <a:rPr lang="fr-FR" b="1">
                  <a:latin typeface="Arial" panose="020B0604020202020204" pitchFamily="34" charset="0"/>
                  <a:cs typeface="Arial" panose="020B0604020202020204" pitchFamily="34" charset="0"/>
                </a:rPr>
                <a:t>GRATUITE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550A7295-158F-4A83-BC55-90711D8E9840}"/>
              </a:ext>
            </a:extLst>
          </p:cNvPr>
          <p:cNvGrpSpPr/>
          <p:nvPr/>
        </p:nvGrpSpPr>
        <p:grpSpPr>
          <a:xfrm>
            <a:off x="2843625" y="1314727"/>
            <a:ext cx="2122704" cy="2222205"/>
            <a:chOff x="2843625" y="1314727"/>
            <a:chExt cx="2122704" cy="2222205"/>
          </a:xfrm>
        </p:grpSpPr>
        <p:sp>
          <p:nvSpPr>
            <p:cNvPr id="5" name="Larme 4">
              <a:extLst>
                <a:ext uri="{FF2B5EF4-FFF2-40B4-BE49-F238E27FC236}">
                  <a16:creationId xmlns:a16="http://schemas.microsoft.com/office/drawing/2014/main" id="{15AEF419-90C9-42DF-98D9-E41E843DBE3F}"/>
                </a:ext>
              </a:extLst>
            </p:cNvPr>
            <p:cNvSpPr/>
            <p:nvPr/>
          </p:nvSpPr>
          <p:spPr>
            <a:xfrm rot="4223469">
              <a:off x="2793874" y="1364478"/>
              <a:ext cx="2222205" cy="2122704"/>
            </a:xfrm>
            <a:prstGeom prst="teardrop">
              <a:avLst/>
            </a:prstGeom>
            <a:solidFill>
              <a:schemeClr val="accent5">
                <a:lumMod val="50000"/>
              </a:schemeClr>
            </a:solidFill>
            <a:scene3d>
              <a:camera prst="orthographicFront"/>
              <a:lightRig rig="threePt" dir="t"/>
            </a:scene3d>
            <a:sp3d contourW="12700"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4008BA21-4DA2-46A5-80AB-FFDD18A0C79E}"/>
                </a:ext>
              </a:extLst>
            </p:cNvPr>
            <p:cNvSpPr txBox="1"/>
            <p:nvPr/>
          </p:nvSpPr>
          <p:spPr>
            <a:xfrm>
              <a:off x="3087572" y="2132584"/>
              <a:ext cx="14933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>
                  <a:latin typeface="Arial" panose="020B0604020202020204" pitchFamily="34" charset="0"/>
                  <a:cs typeface="Arial" panose="020B0604020202020204" pitchFamily="34" charset="0"/>
                </a:rPr>
                <a:t>DEFIS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66875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E476DD8-5A1E-4776-A27D-5B33A0AAA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889" y="0"/>
            <a:ext cx="9697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94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6533F-E04F-4BE0-8D23-1F80CB3E9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8114"/>
            <a:ext cx="10515600" cy="910512"/>
          </a:xfrm>
        </p:spPr>
        <p:txBody>
          <a:bodyPr>
            <a:normAutofit/>
          </a:bodyPr>
          <a:lstStyle/>
          <a:p>
            <a:pPr algn="ctr"/>
            <a:r>
              <a:rPr lang="fr-FR" sz="2400" b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 DU BUREAU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63996A3-CF29-4C31-A627-7DF8C44BC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191" y="275264"/>
            <a:ext cx="2859272" cy="166435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7888EAA-032A-48D0-A11B-28B920635A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551" y="0"/>
            <a:ext cx="4894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83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654AF5-A417-488C-9E72-812087412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11250"/>
          </a:xfrm>
        </p:spPr>
        <p:txBody>
          <a:bodyPr>
            <a:normAutofit/>
          </a:bodyPr>
          <a:lstStyle/>
          <a:p>
            <a:pPr algn="ctr"/>
            <a:r>
              <a:rPr lang="fr-FR" sz="2400" b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ORDRE DU JOUR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FAA8665-788F-433B-8F22-32E0598F1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1300"/>
            <a:ext cx="2859272" cy="166435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28965FB-FD2F-4BBC-BC05-78537A9BE66F}"/>
              </a:ext>
            </a:extLst>
          </p:cNvPr>
          <p:cNvSpPr txBox="1"/>
          <p:nvPr/>
        </p:nvSpPr>
        <p:spPr>
          <a:xfrm>
            <a:off x="662905" y="1905652"/>
            <a:ext cx="1114425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000">
                <a:latin typeface="Arial" panose="020B0604020202020204" pitchFamily="34" charset="0"/>
                <a:cs typeface="Arial" panose="020B0604020202020204" pitchFamily="34" charset="0"/>
              </a:rPr>
              <a:t>PRESENTATION DE L’ASSOCIATION</a:t>
            </a:r>
          </a:p>
          <a:p>
            <a:pPr marL="285750" indent="-285750">
              <a:buFontTx/>
              <a:buChar char="-"/>
            </a:pPr>
            <a:r>
              <a:rPr lang="fr-FR" sz="1000">
                <a:latin typeface="Arial" panose="020B0604020202020204" pitchFamily="34" charset="0"/>
                <a:cs typeface="Arial" panose="020B0604020202020204" pitchFamily="34" charset="0"/>
              </a:rPr>
              <a:t>PRESENTATION DES MEMBRES DU BUREAU</a:t>
            </a:r>
          </a:p>
          <a:p>
            <a:pPr marL="285750" indent="-285750">
              <a:buFontTx/>
              <a:buChar char="-"/>
            </a:pPr>
            <a:r>
              <a:rPr lang="fr-FR" sz="1000">
                <a:latin typeface="Arial" panose="020B0604020202020204" pitchFamily="34" charset="0"/>
                <a:cs typeface="Arial" panose="020B0604020202020204" pitchFamily="34" charset="0"/>
              </a:rPr>
              <a:t>BILAN FINANCIER 2020-2021</a:t>
            </a:r>
          </a:p>
          <a:p>
            <a:pPr marL="285750" indent="-285750">
              <a:buFontTx/>
              <a:buChar char="-"/>
            </a:pPr>
            <a:r>
              <a:rPr lang="fr-FR" sz="1000" b="1">
                <a:latin typeface="Arial" panose="020B0604020202020204" pitchFamily="34" charset="0"/>
                <a:cs typeface="Arial" panose="020B0604020202020204" pitchFamily="34" charset="0"/>
              </a:rPr>
              <a:t>PLANIFICATION ET ORGANISATION DES EVENEMENTS DE L’ANNEE 2021-2022 : </a:t>
            </a:r>
          </a:p>
          <a:p>
            <a:pPr marL="285750" indent="-285750">
              <a:buFontTx/>
              <a:buChar char="-"/>
            </a:pPr>
            <a:endParaRPr lang="fr-FR" sz="1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000" b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 EVENEMENTS A ORGANISER POUR RECOLTES DE FONDS </a:t>
            </a:r>
            <a:r>
              <a:rPr lang="fr-FR" sz="100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fr-FR" sz="10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000">
                <a:latin typeface="Arial" panose="020B0604020202020204" pitchFamily="34" charset="0"/>
                <a:cs typeface="Arial" panose="020B0604020202020204" pitchFamily="34" charset="0"/>
              </a:rPr>
              <a:t>	- FOIRE SAINT MARTIN, VENTE DE BRIOCHES</a:t>
            </a:r>
          </a:p>
          <a:p>
            <a:r>
              <a:rPr lang="fr-FR" sz="1000">
                <a:latin typeface="Arial" panose="020B0604020202020204" pitchFamily="34" charset="0"/>
                <a:cs typeface="Arial" panose="020B0604020202020204" pitchFamily="34" charset="0"/>
              </a:rPr>
              <a:t>	- CHALETS DE NOEL ? </a:t>
            </a:r>
          </a:p>
          <a:p>
            <a:r>
              <a:rPr lang="fr-FR" sz="1000">
                <a:latin typeface="Arial" panose="020B0604020202020204" pitchFamily="34" charset="0"/>
                <a:cs typeface="Arial" panose="020B0604020202020204" pitchFamily="34" charset="0"/>
              </a:rPr>
              <a:t>	- VENTE DE CREPES / PIZZAS / GALETTES DES ROIS / PHOTOS DE CLASSE / DESSINS D’ECOLE / CHOCOLATS DE PAQUES</a:t>
            </a:r>
          </a:p>
          <a:p>
            <a:r>
              <a:rPr lang="fr-FR" sz="1000">
                <a:latin typeface="Arial" panose="020B0604020202020204" pitchFamily="34" charset="0"/>
                <a:cs typeface="Arial" panose="020B0604020202020204" pitchFamily="34" charset="0"/>
              </a:rPr>
              <a:t>	- SPECTACLES THEATRE CONCERT EN FEVRIER ?</a:t>
            </a:r>
          </a:p>
          <a:p>
            <a:r>
              <a:rPr lang="fr-FR" sz="1000">
                <a:latin typeface="Arial" panose="020B0604020202020204" pitchFamily="34" charset="0"/>
                <a:cs typeface="Arial" panose="020B0604020202020204" pitchFamily="34" charset="0"/>
              </a:rPr>
              <a:t>	- FETE DES FAMILLES</a:t>
            </a:r>
          </a:p>
          <a:p>
            <a:r>
              <a:rPr lang="fr-FR" sz="1000">
                <a:latin typeface="Arial" panose="020B0604020202020204" pitchFamily="34" charset="0"/>
                <a:cs typeface="Arial" panose="020B0604020202020204" pitchFamily="34" charset="0"/>
              </a:rPr>
              <a:t>	- KERMESSE DE FIN D’ANNEE ?</a:t>
            </a:r>
          </a:p>
          <a:p>
            <a:r>
              <a:rPr lang="fr-FR" sz="1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…BOITE A IDEES…</a:t>
            </a:r>
          </a:p>
          <a:p>
            <a:endParaRPr lang="fr-FR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000" b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 ACTIVITES POUR LES ENFANTS :</a:t>
            </a:r>
          </a:p>
          <a:p>
            <a:endParaRPr lang="fr-FR" sz="100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00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FR" sz="1000">
                <a:latin typeface="Arial" panose="020B0604020202020204" pitchFamily="34" charset="0"/>
                <a:cs typeface="Arial" panose="020B0604020202020204" pitchFamily="34" charset="0"/>
              </a:rPr>
              <a:t>- CIRQUE A LA DEMANDE DES MAITRESSES </a:t>
            </a:r>
          </a:p>
          <a:p>
            <a:r>
              <a:rPr lang="fr-FR" sz="1000">
                <a:latin typeface="Arial" panose="020B0604020202020204" pitchFamily="34" charset="0"/>
                <a:cs typeface="Arial" panose="020B0604020202020204" pitchFamily="34" charset="0"/>
              </a:rPr>
              <a:t>	- SPECTACLE DE NOEL / CEREMONIE DE NOEL</a:t>
            </a:r>
          </a:p>
          <a:p>
            <a:r>
              <a:rPr lang="fr-FR" sz="1000">
                <a:latin typeface="Arial" panose="020B0604020202020204" pitchFamily="34" charset="0"/>
                <a:cs typeface="Arial" panose="020B0604020202020204" pitchFamily="34" charset="0"/>
              </a:rPr>
              <a:t>	- STAGE DE VOILE</a:t>
            </a:r>
          </a:p>
          <a:p>
            <a:r>
              <a:rPr lang="fr-FR" sz="1000">
                <a:latin typeface="Arial" panose="020B0604020202020204" pitchFamily="34" charset="0"/>
                <a:cs typeface="Arial" panose="020B0604020202020204" pitchFamily="34" charset="0"/>
              </a:rPr>
              <a:t>	- PISCINE</a:t>
            </a:r>
          </a:p>
          <a:p>
            <a:r>
              <a:rPr lang="fr-FR" sz="1000">
                <a:latin typeface="Arial" panose="020B0604020202020204" pitchFamily="34" charset="0"/>
                <a:cs typeface="Arial" panose="020B0604020202020204" pitchFamily="34" charset="0"/>
              </a:rPr>
              <a:t>	- ECHECS</a:t>
            </a:r>
          </a:p>
          <a:p>
            <a:pPr lvl="2"/>
            <a:r>
              <a:rPr lang="fr-FR" sz="1000">
                <a:latin typeface="Arial" panose="020B0604020202020204" pitchFamily="34" charset="0"/>
                <a:cs typeface="Arial" panose="020B0604020202020204" pitchFamily="34" charset="0"/>
              </a:rPr>
              <a:t>- SORTIE RAQUETTE</a:t>
            </a:r>
          </a:p>
          <a:p>
            <a:pPr lvl="2"/>
            <a:r>
              <a:rPr lang="fr-FR" sz="1000">
                <a:latin typeface="Arial" panose="020B0604020202020204" pitchFamily="34" charset="0"/>
                <a:cs typeface="Arial" panose="020B0604020202020204" pitchFamily="34" charset="0"/>
              </a:rPr>
              <a:t>- DANSE ET GYM</a:t>
            </a:r>
          </a:p>
          <a:p>
            <a:pPr lvl="2"/>
            <a:r>
              <a:rPr lang="fr-FR" sz="1000">
                <a:latin typeface="Arial" panose="020B0604020202020204" pitchFamily="34" charset="0"/>
                <a:cs typeface="Arial" panose="020B0604020202020204" pitchFamily="34" charset="0"/>
              </a:rPr>
              <a:t>- SORTIES DE FIN D’ANNEE</a:t>
            </a:r>
          </a:p>
          <a:p>
            <a:r>
              <a:rPr lang="fr-FR" sz="1000">
                <a:latin typeface="Arial" panose="020B0604020202020204" pitchFamily="34" charset="0"/>
                <a:cs typeface="Arial" panose="020B0604020202020204" pitchFamily="34" charset="0"/>
              </a:rPr>
              <a:t>	- INTERVENANTS…</a:t>
            </a:r>
          </a:p>
          <a:p>
            <a:r>
              <a:rPr lang="fr-FR" sz="1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…BOITE A IDEES…</a:t>
            </a:r>
            <a:endParaRPr lang="fr-FR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fr-FR" sz="1000" b="1">
                <a:latin typeface="Arial" panose="020B0604020202020204" pitchFamily="34" charset="0"/>
                <a:cs typeface="Arial" panose="020B0604020202020204" pitchFamily="34" charset="0"/>
              </a:rPr>
              <a:t>DIVERS : MISE EN PLACE DE DOODLE, GROUPES DE TRAVAIL, REPARTITION DES TACHES, BOITE A IDEES…</a:t>
            </a:r>
            <a:r>
              <a:rPr lang="fr-FR" sz="1000">
                <a:latin typeface="Arial" panose="020B0604020202020204" pitchFamily="34" charset="0"/>
                <a:cs typeface="Arial" panose="020B0604020202020204" pitchFamily="34" charset="0"/>
              </a:rPr>
              <a:t>SUBVENTIONS, ré ORGANISATION BUREAU, PREPARATION DE L’AG, </a:t>
            </a:r>
          </a:p>
          <a:p>
            <a:endParaRPr lang="fr-FR" sz="1000"/>
          </a:p>
        </p:txBody>
      </p:sp>
    </p:spTree>
    <p:extLst>
      <p:ext uri="{BB962C8B-B14F-4D97-AF65-F5344CB8AC3E}">
        <p14:creationId xmlns:p14="http://schemas.microsoft.com/office/powerpoint/2010/main" val="964506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BE6FEF0-93AC-4A96-AB68-3EA90B60E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39" y="365125"/>
            <a:ext cx="2859272" cy="1664352"/>
          </a:xfrm>
          <a:prstGeom prst="rect">
            <a:avLst/>
          </a:prstGeom>
        </p:spPr>
      </p:pic>
      <p:pic>
        <p:nvPicPr>
          <p:cNvPr id="8" name="Image 7" descr="Une image contenant table&#10;&#10;Description générée automatiquement">
            <a:extLst>
              <a:ext uri="{FF2B5EF4-FFF2-40B4-BE49-F238E27FC236}">
                <a16:creationId xmlns:a16="http://schemas.microsoft.com/office/drawing/2014/main" id="{DC1C2E77-63EA-4FED-92CB-04ADF59412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33" t="17298" r="10563" b="9664"/>
          <a:stretch/>
        </p:blipFill>
        <p:spPr>
          <a:xfrm>
            <a:off x="3901754" y="751508"/>
            <a:ext cx="5271744" cy="593221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33F4DD7-F533-4889-B754-FF839B2C2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81" y="2633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2400" b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 FINANCIER 2020 - 2021</a:t>
            </a:r>
          </a:p>
        </p:txBody>
      </p:sp>
    </p:spTree>
    <p:extLst>
      <p:ext uri="{BB962C8B-B14F-4D97-AF65-F5344CB8AC3E}">
        <p14:creationId xmlns:p14="http://schemas.microsoft.com/office/powerpoint/2010/main" val="1371417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A579B8-A307-4DAA-8B10-66D896352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635" y="2483663"/>
            <a:ext cx="10515600" cy="1325563"/>
          </a:xfrm>
        </p:spPr>
        <p:txBody>
          <a:bodyPr>
            <a:normAutofit/>
          </a:bodyPr>
          <a:lstStyle/>
          <a:p>
            <a:r>
              <a:rPr lang="fr-FR" sz="240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 </a:t>
            </a:r>
            <a:r>
              <a:rPr lang="fr-FR" sz="2400" b="1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EVENEMENTS A ORGANISER POUR RECOLTES DE FONDS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64E56FA-499D-4F96-B6B6-D6FECC49B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99" y="341975"/>
            <a:ext cx="2859272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89706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592</Words>
  <Application>Microsoft Office PowerPoint</Application>
  <PresentationFormat>Grand écran</PresentationFormat>
  <Paragraphs>105</Paragraphs>
  <Slides>27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Thème Office</vt:lpstr>
      <vt:lpstr>Image bitmap</vt:lpstr>
      <vt:lpstr>Présentation PowerPoint</vt:lpstr>
      <vt:lpstr>Présentation PowerPoint</vt:lpstr>
      <vt:lpstr>PRESENTATION DE L’ASSOCIATION  CHARTE DE L’ASSOCIATION  « bienveillance et partage »  </vt:lpstr>
      <vt:lpstr>Présentation PowerPoint</vt:lpstr>
      <vt:lpstr>Présentation PowerPoint</vt:lpstr>
      <vt:lpstr>PRESENTATION DU BUREAU</vt:lpstr>
      <vt:lpstr>ORDRE DU JOUR</vt:lpstr>
      <vt:lpstr>BILAN FINANCIER 2020 - 2021</vt:lpstr>
      <vt:lpstr>1- EVENEMENTS A ORGANISER POUR RECOLTES DE FONDS</vt:lpstr>
      <vt:lpstr>VENTE DE BRIOCHES FOIRE SAINT MARTIN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DIVERS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béatrice FAVIER</dc:creator>
  <cp:lastModifiedBy>béatrice FAVIER</cp:lastModifiedBy>
  <cp:revision>1</cp:revision>
  <dcterms:created xsi:type="dcterms:W3CDTF">2021-09-09T08:59:10Z</dcterms:created>
  <dcterms:modified xsi:type="dcterms:W3CDTF">2021-09-14T15:40:41Z</dcterms:modified>
</cp:coreProperties>
</file>